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35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749B2-4FDB-4DFE-8E70-8FAD63146861}" type="datetimeFigureOut">
              <a:rPr lang="en-US" smtClean="0"/>
              <a:pPr/>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5F6C5-53BD-49DD-B7B7-E2DE539051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749B2-4FDB-4DFE-8E70-8FAD63146861}" type="datetimeFigureOut">
              <a:rPr lang="en-US" smtClean="0"/>
              <a:pPr/>
              <a:t>10/30/2016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F6C5-53BD-49DD-B7B7-E2DE539051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kowsarnet.whc.ir/"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it.whc.ir/contact/add?ins_id=121"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07353959436170094622[1].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0"/>
            <a:ext cx="8929718" cy="4000504"/>
          </a:xfrm>
        </p:spPr>
        <p:txBody>
          <a:bodyPr>
            <a:normAutofit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endParaRPr lang="fa-IR" sz="2600" dirty="0" smtClean="0">
              <a:solidFill>
                <a:schemeClr val="tx1"/>
              </a:solidFill>
            </a:endParaRPr>
          </a:p>
          <a:p>
            <a:pPr algn="r"/>
            <a:r>
              <a:rPr lang="ar-SA" sz="2600" dirty="0" smtClean="0">
                <a:solidFill>
                  <a:schemeClr val="accent4"/>
                </a:solidFill>
                <a:effectLst>
                  <a:glow rad="228600">
                    <a:schemeClr val="accent4">
                      <a:satMod val="175000"/>
                      <a:alpha val="40000"/>
                    </a:schemeClr>
                  </a:glow>
                </a:effectLst>
              </a:rPr>
              <a:t>گروه های خصوصی گروه هایی هستند که فقط اعضای گروه می توانند موارد به اشتراک گذاری شده را ببینند و گروه های عمومی گروهایی هستند که عضویت در </a:t>
            </a:r>
            <a:endParaRPr lang="fa-IR" sz="2600" dirty="0" smtClean="0">
              <a:solidFill>
                <a:schemeClr val="accent4"/>
              </a:solidFill>
              <a:effectLst>
                <a:glow rad="228600">
                  <a:schemeClr val="accent4">
                    <a:satMod val="175000"/>
                    <a:alpha val="40000"/>
                  </a:schemeClr>
                </a:glow>
              </a:effectLst>
            </a:endParaRPr>
          </a:p>
          <a:p>
            <a:pPr algn="r"/>
            <a:r>
              <a:rPr lang="ar-SA" sz="2600" dirty="0" smtClean="0">
                <a:solidFill>
                  <a:schemeClr val="accent4"/>
                </a:solidFill>
                <a:effectLst>
                  <a:glow rad="228600">
                    <a:schemeClr val="accent4">
                      <a:satMod val="175000"/>
                      <a:alpha val="40000"/>
                    </a:schemeClr>
                  </a:glow>
                </a:effectLst>
              </a:rPr>
              <a:t>گروه برای همه آزاد خواهد بود</a:t>
            </a:r>
            <a:r>
              <a:rPr lang="fa-IR" sz="2600" dirty="0" smtClean="0">
                <a:solidFill>
                  <a:schemeClr val="accent4"/>
                </a:solidFill>
                <a:effectLst>
                  <a:glow rad="228600">
                    <a:schemeClr val="accent4">
                      <a:satMod val="175000"/>
                      <a:alpha val="40000"/>
                    </a:schemeClr>
                  </a:glow>
                </a:effectLst>
              </a:rPr>
              <a:t>.</a:t>
            </a:r>
          </a:p>
          <a:p>
            <a:pPr algn="r"/>
            <a:r>
              <a:rPr lang="fa-IR" sz="2600" dirty="0" smtClean="0">
                <a:solidFill>
                  <a:schemeClr val="accent5">
                    <a:lumMod val="75000"/>
                  </a:schemeClr>
                </a:solidFill>
                <a:effectLst>
                  <a:glow rad="228600">
                    <a:schemeClr val="accent4">
                      <a:satMod val="175000"/>
                      <a:alpha val="40000"/>
                    </a:schemeClr>
                  </a:glow>
                </a:effectLst>
              </a:rPr>
              <a:t>:</a:t>
            </a:r>
            <a:r>
              <a:rPr lang="en-US" sz="2600" dirty="0" smtClean="0">
                <a:solidFill>
                  <a:schemeClr val="accent5">
                    <a:lumMod val="75000"/>
                  </a:schemeClr>
                </a:solidFill>
                <a:effectLst>
                  <a:glow rad="228600">
                    <a:schemeClr val="accent4">
                      <a:satMod val="175000"/>
                      <a:alpha val="40000"/>
                    </a:schemeClr>
                  </a:glow>
                </a:effectLst>
              </a:rPr>
              <a:t> </a:t>
            </a:r>
            <a:r>
              <a:rPr lang="ar-SA" sz="2600" dirty="0" smtClean="0">
                <a:solidFill>
                  <a:schemeClr val="accent5">
                    <a:lumMod val="75000"/>
                  </a:schemeClr>
                </a:solidFill>
                <a:effectLst>
                  <a:glow rad="228600">
                    <a:schemeClr val="accent4">
                      <a:satMod val="175000"/>
                      <a:alpha val="40000"/>
                    </a:schemeClr>
                  </a:glow>
                </a:effectLst>
              </a:rPr>
              <a:t>نكته</a:t>
            </a:r>
            <a:r>
              <a:rPr lang="en-US" sz="2600" dirty="0" smtClean="0">
                <a:solidFill>
                  <a:schemeClr val="accent4"/>
                </a:solidFill>
                <a:effectLst>
                  <a:glow rad="228600">
                    <a:schemeClr val="accent4">
                      <a:satMod val="175000"/>
                      <a:alpha val="40000"/>
                    </a:schemeClr>
                  </a:glow>
                </a:effectLst>
              </a:rPr>
              <a:t> </a:t>
            </a:r>
            <a:endParaRPr lang="fa-IR" sz="2600" dirty="0" smtClean="0">
              <a:solidFill>
                <a:schemeClr val="accent4"/>
              </a:solidFill>
              <a:effectLst>
                <a:glow rad="228600">
                  <a:schemeClr val="accent4">
                    <a:satMod val="175000"/>
                    <a:alpha val="40000"/>
                  </a:schemeClr>
                </a:glow>
              </a:effectLst>
            </a:endParaRPr>
          </a:p>
          <a:p>
            <a:pPr algn="r"/>
            <a:r>
              <a:rPr lang="en-US" sz="2600" dirty="0" smtClean="0">
                <a:solidFill>
                  <a:schemeClr val="accent4"/>
                </a:solidFill>
                <a:effectLst>
                  <a:glow rad="228600">
                    <a:schemeClr val="accent4">
                      <a:satMod val="175000"/>
                      <a:alpha val="40000"/>
                    </a:schemeClr>
                  </a:glow>
                </a:effectLst>
              </a:rPr>
              <a:t>- </a:t>
            </a:r>
            <a:r>
              <a:rPr lang="ar-SA" sz="2600" dirty="0" smtClean="0">
                <a:solidFill>
                  <a:schemeClr val="accent4"/>
                </a:solidFill>
                <a:effectLst>
                  <a:glow rad="228600">
                    <a:schemeClr val="accent4">
                      <a:satMod val="175000"/>
                      <a:alpha val="40000"/>
                    </a:schemeClr>
                  </a:glow>
                </a:effectLst>
              </a:rPr>
              <a:t>برای پیوستن به گروه هایی که به صورت خصوصی تشکیل شده اند می بایست درخواست عضویت ارسال کنید به همین منظور از گزینه " درخواست عضویت</a:t>
            </a:r>
            <a:r>
              <a:rPr lang="en-US" sz="2600" dirty="0" smtClean="0">
                <a:solidFill>
                  <a:schemeClr val="accent4"/>
                </a:solidFill>
                <a:effectLst>
                  <a:glow rad="228600">
                    <a:schemeClr val="accent4">
                      <a:satMod val="175000"/>
                      <a:alpha val="40000"/>
                    </a:schemeClr>
                  </a:glow>
                </a:effectLst>
              </a:rPr>
              <a:t> " </a:t>
            </a:r>
            <a:r>
              <a:rPr lang="ar-SA" sz="2600" dirty="0" smtClean="0">
                <a:solidFill>
                  <a:schemeClr val="accent4"/>
                </a:solidFill>
                <a:effectLst>
                  <a:glow rad="228600">
                    <a:schemeClr val="accent4">
                      <a:satMod val="175000"/>
                      <a:alpha val="40000"/>
                    </a:schemeClr>
                  </a:glow>
                </a:effectLst>
              </a:rPr>
              <a:t>استفاده كنيد</a:t>
            </a:r>
            <a:r>
              <a:rPr lang="fa-IR" sz="2600" dirty="0" smtClean="0">
                <a:solidFill>
                  <a:schemeClr val="accent4"/>
                </a:solidFill>
                <a:effectLst>
                  <a:glow rad="228600">
                    <a:schemeClr val="accent4">
                      <a:satMod val="175000"/>
                      <a:alpha val="40000"/>
                    </a:schemeClr>
                  </a:glow>
                </a:effectLst>
              </a:rPr>
              <a:t>.</a:t>
            </a:r>
            <a:r>
              <a:rPr lang="en-US" sz="2600" dirty="0" smtClean="0">
                <a:solidFill>
                  <a:schemeClr val="accent4"/>
                </a:solidFill>
                <a:effectLst>
                  <a:glow rad="228600">
                    <a:schemeClr val="accent4">
                      <a:satMod val="175000"/>
                      <a:alpha val="40000"/>
                    </a:schemeClr>
                  </a:glow>
                </a:effectLst>
              </a:rPr>
              <a:t> </a:t>
            </a:r>
            <a:br>
              <a:rPr lang="en-US" sz="2600" dirty="0" smtClean="0">
                <a:solidFill>
                  <a:schemeClr val="accent4"/>
                </a:solidFill>
                <a:effectLst>
                  <a:glow rad="228600">
                    <a:schemeClr val="accent4">
                      <a:satMod val="175000"/>
                      <a:alpha val="40000"/>
                    </a:schemeClr>
                  </a:glow>
                </a:effectLst>
              </a:rPr>
            </a:br>
            <a:r>
              <a:rPr lang="en-US" sz="2600" dirty="0" smtClean="0">
                <a:solidFill>
                  <a:schemeClr val="accent4"/>
                </a:solidFill>
                <a:effectLst>
                  <a:glow rad="228600">
                    <a:schemeClr val="accent4">
                      <a:satMod val="175000"/>
                      <a:alpha val="40000"/>
                    </a:schemeClr>
                  </a:glow>
                </a:effectLst>
              </a:rPr>
              <a:t>- </a:t>
            </a:r>
            <a:r>
              <a:rPr lang="ar-SA" sz="2600" dirty="0" smtClean="0">
                <a:solidFill>
                  <a:schemeClr val="accent4"/>
                </a:solidFill>
                <a:effectLst>
                  <a:glow rad="228600">
                    <a:schemeClr val="accent4">
                      <a:satMod val="175000"/>
                      <a:alpha val="40000"/>
                    </a:schemeClr>
                  </a:glow>
                </a:effectLst>
              </a:rPr>
              <a:t>براي پيوستن به گروه هايي كه به صورت عمومي تشكيل شده اند كافيست از دكمه پيوستن به گروه استفاده نمائيد</a:t>
            </a:r>
            <a:r>
              <a:rPr lang="fa-IR" sz="2600" dirty="0" smtClean="0">
                <a:solidFill>
                  <a:schemeClr val="accent4"/>
                </a:solidFill>
                <a:effectLst>
                  <a:glow rad="228600">
                    <a:schemeClr val="accent4">
                      <a:satMod val="175000"/>
                      <a:alpha val="40000"/>
                    </a:schemeClr>
                  </a:glow>
                </a:effectLst>
              </a:rPr>
              <a:t>.</a:t>
            </a:r>
            <a:endParaRPr lang="fa-IR" sz="2600" b="1" cap="all" dirty="0" smtClean="0">
              <a:ln w="0"/>
              <a:solidFill>
                <a:schemeClr val="accent4"/>
              </a:solidFill>
              <a:effectLst>
                <a:glow rad="228600">
                  <a:schemeClr val="accent4">
                    <a:satMod val="175000"/>
                    <a:alpha val="40000"/>
                  </a:schemeClr>
                </a:glow>
              </a:effectLst>
            </a:endParaRPr>
          </a:p>
          <a:p>
            <a:pPr algn="r"/>
            <a:endPar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a:p>
            <a:pPr algn="r"/>
            <a:endPar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a:p>
            <a:pPr algn="r"/>
            <a:endPar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a:p>
            <a:pPr algn="r"/>
            <a:endPar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a:p>
            <a:pPr algn="r"/>
            <a:endPar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a:p>
            <a:pPr algn="r"/>
            <a:endPar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a:p>
            <a:pPr algn="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5728"/>
            <a:ext cx="7772400" cy="6572272"/>
          </a:xfrm>
        </p:spPr>
        <p:txBody>
          <a:bodyPr>
            <a:normAutofit/>
          </a:bodyPr>
          <a:lstStyle/>
          <a:p>
            <a:r>
              <a:rPr lang="ar-SA" b="1" dirty="0" smtClean="0">
                <a:solidFill>
                  <a:srgbClr val="FF0000"/>
                </a:solidFill>
                <a:cs typeface="+mj-cs"/>
              </a:rPr>
              <a:t>ایجاد گروه جدید</a:t>
            </a:r>
            <a:endParaRPr lang="fa-IR" b="1" dirty="0" smtClean="0">
              <a:solidFill>
                <a:srgbClr val="FF0000"/>
              </a:solidFill>
              <a:cs typeface="+mj-cs"/>
            </a:endParaRPr>
          </a:p>
          <a:p>
            <a:pPr algn="r"/>
            <a:r>
              <a:rPr lang="ar-SA" sz="2400" dirty="0" smtClean="0">
                <a:solidFill>
                  <a:schemeClr val="tx1"/>
                </a:solidFill>
              </a:rPr>
              <a:t>برای ایجاد یک گروه جدید دکمه</a:t>
            </a:r>
            <a:r>
              <a:rPr lang="fa-IR" sz="2400" dirty="0" smtClean="0">
                <a:solidFill>
                  <a:schemeClr val="tx1"/>
                </a:solidFill>
              </a:rPr>
              <a:t> </a:t>
            </a:r>
            <a:r>
              <a:rPr lang="ar-SA" sz="2400" dirty="0" smtClean="0">
                <a:solidFill>
                  <a:schemeClr val="tx1"/>
                </a:solidFill>
              </a:rPr>
              <a:t>ایجاد گروه جدید</a:t>
            </a:r>
            <a:r>
              <a:rPr lang="fa-IR" sz="2400" dirty="0" smtClean="0">
                <a:solidFill>
                  <a:schemeClr val="tx1"/>
                </a:solidFill>
              </a:rPr>
              <a:t> </a:t>
            </a:r>
            <a:r>
              <a:rPr lang="ar-SA" sz="2400" dirty="0" smtClean="0">
                <a:solidFill>
                  <a:schemeClr val="tx1"/>
                </a:solidFill>
              </a:rPr>
              <a:t>را انتخاب کنید در ادامه باید نوع گروه را مشخص کنید</a:t>
            </a: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endParaRPr lang="fa-IR" sz="2400" dirty="0" smtClean="0">
              <a:solidFill>
                <a:schemeClr val="tx1"/>
              </a:solidFill>
            </a:endParaRPr>
          </a:p>
          <a:p>
            <a:pPr algn="r"/>
            <a:r>
              <a:rPr lang="ar-SA" sz="2400" dirty="0" smtClean="0">
                <a:solidFill>
                  <a:schemeClr val="tx1"/>
                </a:solidFill>
              </a:rPr>
              <a:t>با انتخاب نوع گروه صفحه ساخت گروه باز می شود. در این صفحه اطلاعات گروه جدید را وارد می کنید</a:t>
            </a:r>
            <a:endParaRPr lang="en-US" sz="2400" dirty="0">
              <a:solidFill>
                <a:schemeClr val="tx1"/>
              </a:solidFill>
              <a:cs typeface="+mj-cs"/>
            </a:endParaRPr>
          </a:p>
        </p:txBody>
      </p:sp>
      <p:pic>
        <p:nvPicPr>
          <p:cNvPr id="5" name="Picture 4" descr="http://kowsarnet.whc.ir/help/user_manual_files/group_type.jpg"/>
          <p:cNvPicPr/>
          <p:nvPr/>
        </p:nvPicPr>
        <p:blipFill>
          <a:blip r:embed="rId2"/>
          <a:srcRect/>
          <a:stretch>
            <a:fillRect/>
          </a:stretch>
        </p:blipFill>
        <p:spPr bwMode="auto">
          <a:xfrm>
            <a:off x="0" y="2071678"/>
            <a:ext cx="9144000" cy="2643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descr="http://kowsarnet.whc.ir/help/user_manual_files/group_creat.jpg"/>
          <p:cNvPicPr/>
          <p:nvPr/>
        </p:nvPicPr>
        <p:blipFill>
          <a:blip r:embed="rId2"/>
          <a:srcRect/>
          <a:stretch>
            <a:fillRect/>
          </a:stretch>
        </p:blipFill>
        <p:spPr bwMode="auto">
          <a:xfrm>
            <a:off x="0" y="0"/>
            <a:ext cx="9144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858016" cy="5638800"/>
          </a:xfrm>
        </p:spPr>
        <p:txBody>
          <a:bodyPr/>
          <a:lstStyle/>
          <a:p>
            <a:r>
              <a:rPr lang="ar-SA" b="1" dirty="0" smtClean="0">
                <a:solidFill>
                  <a:srgbClr val="FF0000"/>
                </a:solidFill>
              </a:rPr>
              <a:t>نمایه</a:t>
            </a:r>
            <a:endParaRPr lang="fa-IR" b="1" dirty="0" smtClean="0">
              <a:solidFill>
                <a:srgbClr val="FF0000"/>
              </a:solidFill>
            </a:endParaRPr>
          </a:p>
          <a:p>
            <a:pPr algn="l"/>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با انتخاب گزینه نمایه از منوی کاربری وارد صفحه نمایه می شویم</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Picture 3" descr="http://kowsarnet.whc.ir/help/user_manual_files/profile.jpg"/>
          <p:cNvPicPr/>
          <p:nvPr/>
        </p:nvPicPr>
        <p:blipFill>
          <a:blip r:embed="rId2"/>
          <a:srcRect/>
          <a:stretch>
            <a:fillRect/>
          </a:stretch>
        </p:blipFill>
        <p:spPr bwMode="auto">
          <a:xfrm>
            <a:off x="7000892" y="214290"/>
            <a:ext cx="1971675" cy="62151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http://kowsarnet.whc.ir/help/user_manual_files/profile1.jpg"/>
          <p:cNvPicPr/>
          <p:nvPr/>
        </p:nvPicPr>
        <p:blipFill>
          <a:blip r:embed="rId3"/>
          <a:srcRect/>
          <a:stretch>
            <a:fillRect/>
          </a:stretch>
        </p:blipFill>
        <p:spPr bwMode="auto">
          <a:xfrm>
            <a:off x="0" y="1714488"/>
            <a:ext cx="6643702" cy="4214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214290"/>
            <a:ext cx="8358246" cy="5424510"/>
          </a:xfrm>
        </p:spPr>
        <p:txBody>
          <a:bodyPr>
            <a:normAutofit/>
          </a:bodyPr>
          <a:lstStyle/>
          <a:p>
            <a:pPr algn="r"/>
            <a:r>
              <a:rPr lang="ar-SA" sz="2800" dirty="0" smtClean="0">
                <a:solidFill>
                  <a:schemeClr val="tx1"/>
                </a:solidFill>
                <a:latin typeface="Arial Unicode MS" pitchFamily="34" charset="-128"/>
                <a:ea typeface="Arial Unicode MS" pitchFamily="34" charset="-128"/>
                <a:cs typeface="Arial Unicode MS" pitchFamily="34" charset="-128"/>
              </a:rPr>
              <a:t>براي تغيير مشخصات كافيست گزينه "ویرایش نمایه</a:t>
            </a:r>
            <a:r>
              <a:rPr lang="fa-IR" sz="2800" dirty="0" smtClean="0">
                <a:solidFill>
                  <a:schemeClr val="tx1"/>
                </a:solidFill>
                <a:latin typeface="Arial Unicode MS" pitchFamily="34" charset="-128"/>
                <a:ea typeface="Arial Unicode MS" pitchFamily="34" charset="-128"/>
                <a:cs typeface="Arial Unicode MS" pitchFamily="34" charset="-128"/>
              </a:rPr>
              <a:t> </a:t>
            </a:r>
            <a:r>
              <a:rPr lang="ar-SA" sz="2800" dirty="0" smtClean="0">
                <a:solidFill>
                  <a:schemeClr val="tx1"/>
                </a:solidFill>
                <a:latin typeface="Arial Unicode MS" pitchFamily="34" charset="-128"/>
                <a:ea typeface="Arial Unicode MS" pitchFamily="34" charset="-128"/>
                <a:cs typeface="Arial Unicode MS" pitchFamily="34" charset="-128"/>
              </a:rPr>
              <a:t>را انتخاب كنيد</a:t>
            </a:r>
            <a:r>
              <a:rPr lang="fa-IR" sz="2800" dirty="0" smtClean="0">
                <a:solidFill>
                  <a:schemeClr val="tx1"/>
                </a:solidFill>
                <a:latin typeface="Arial Unicode MS" pitchFamily="34" charset="-128"/>
                <a:ea typeface="Arial Unicode MS" pitchFamily="34" charset="-128"/>
                <a:cs typeface="Arial Unicode MS" pitchFamily="34" charset="-128"/>
              </a:rPr>
              <a:t> </a:t>
            </a:r>
            <a:r>
              <a:rPr lang="ar-SA" sz="2800" dirty="0" smtClean="0">
                <a:solidFill>
                  <a:schemeClr val="tx1"/>
                </a:solidFill>
                <a:latin typeface="Arial Unicode MS" pitchFamily="34" charset="-128"/>
                <a:ea typeface="Arial Unicode MS" pitchFamily="34" charset="-128"/>
                <a:cs typeface="Arial Unicode MS" pitchFamily="34" charset="-128"/>
              </a:rPr>
              <a:t>سپس صفحه زیر باز شده و می توانید اطلاعات شخصی خود را ویرایش نمائید </a:t>
            </a:r>
            <a:endParaRPr lang="en-US" sz="2800" dirty="0">
              <a:solidFill>
                <a:schemeClr val="tx1"/>
              </a:solidFill>
              <a:latin typeface="Arial Unicode MS" pitchFamily="34" charset="-128"/>
              <a:ea typeface="Arial Unicode MS" pitchFamily="34" charset="-128"/>
              <a:cs typeface="Arial Unicode MS" pitchFamily="34" charset="-128"/>
            </a:endParaRPr>
          </a:p>
        </p:txBody>
      </p:sp>
      <p:pic>
        <p:nvPicPr>
          <p:cNvPr id="4" name="Picture 3" descr="http://kowsarnet.whc.ir/help/user_manual_files/profile_edit.jpg"/>
          <p:cNvPicPr/>
          <p:nvPr/>
        </p:nvPicPr>
        <p:blipFill>
          <a:blip r:embed="rId2"/>
          <a:srcRect/>
          <a:stretch>
            <a:fillRect/>
          </a:stretch>
        </p:blipFill>
        <p:spPr bwMode="auto">
          <a:xfrm>
            <a:off x="0" y="1857364"/>
            <a:ext cx="9144000" cy="50006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357166"/>
            <a:ext cx="8715436" cy="5281634"/>
          </a:xfrm>
        </p:spPr>
        <p:txBody>
          <a:bodyPr>
            <a:normAutofit/>
          </a:bodyPr>
          <a:lstStyle/>
          <a:p>
            <a:pPr algn="r"/>
            <a:r>
              <a:rPr lang="ar-SA" sz="2400" b="1" dirty="0" smtClean="0">
                <a:solidFill>
                  <a:srgbClr val="FF0000"/>
                </a:solidFill>
              </a:rPr>
              <a:t>نكته</a:t>
            </a:r>
            <a:r>
              <a:rPr lang="fa-IR" sz="2400" b="1" dirty="0" smtClean="0">
                <a:solidFill>
                  <a:srgbClr val="FF0000"/>
                </a:solidFill>
              </a:rPr>
              <a:t>:</a:t>
            </a:r>
            <a:r>
              <a:rPr lang="en-US" sz="2400" b="1" dirty="0" smtClean="0">
                <a:solidFill>
                  <a:srgbClr val="FF0000"/>
                </a:solidFill>
              </a:rPr>
              <a:t> </a:t>
            </a:r>
            <a:br>
              <a:rPr lang="en-US" sz="2400" b="1" dirty="0" smtClean="0">
                <a:solidFill>
                  <a:srgbClr val="FF0000"/>
                </a:solidFill>
              </a:rPr>
            </a:br>
            <a:r>
              <a:rPr lang="ar-SA" sz="2400" b="1" dirty="0" smtClean="0">
                <a:solidFill>
                  <a:srgbClr val="FF0000"/>
                </a:solidFill>
              </a:rPr>
              <a:t>توجه داشته باشيد كه اطلاعات شخصي شما مانند شماره موبایل و تماس و پست الکترونیک و ... محرمانه بوده و برای دیگران قابل مشاهده نمی باشد</a:t>
            </a:r>
            <a:r>
              <a:rPr lang="fa-IR" sz="2400" b="1" dirty="0" smtClean="0">
                <a:solidFill>
                  <a:srgbClr val="FF0000"/>
                </a:solidFill>
              </a:rPr>
              <a:t> </a:t>
            </a:r>
          </a:p>
          <a:p>
            <a:pPr algn="r"/>
            <a:r>
              <a:rPr lang="ar-SA" sz="2000" dirty="0" smtClean="0">
                <a:solidFill>
                  <a:schemeClr val="tx1"/>
                </a:solidFill>
              </a:rPr>
              <a:t>در انتها پس از انجام تغييرات مورد نياز دکمه ذخیره را انتخاب کنید تا اطلاعات شما بروز گردد</a:t>
            </a:r>
            <a:endParaRPr lang="fa-IR" sz="2000" dirty="0" smtClean="0">
              <a:solidFill>
                <a:schemeClr val="tx1"/>
              </a:solidFill>
            </a:endParaRPr>
          </a:p>
          <a:p>
            <a:pPr algn="r"/>
            <a:r>
              <a:rPr lang="ar-SA" sz="2000" dirty="0" smtClean="0">
                <a:solidFill>
                  <a:schemeClr val="tx1"/>
                </a:solidFill>
              </a:rPr>
              <a:t>براي </a:t>
            </a:r>
            <a:r>
              <a:rPr lang="ar-SA" sz="1800" dirty="0" smtClean="0">
                <a:solidFill>
                  <a:schemeClr val="tx1"/>
                </a:solidFill>
              </a:rPr>
              <a:t>ويرايش تصویر نمایشی نمایه خود كافيست از منوي سمت چپ گزينه ویرایش </a:t>
            </a:r>
            <a:r>
              <a:rPr lang="en-US" sz="1800" dirty="0" smtClean="0">
                <a:solidFill>
                  <a:schemeClr val="tx1"/>
                </a:solidFill>
              </a:rPr>
              <a:t> </a:t>
            </a:r>
            <a:r>
              <a:rPr lang="ar-SA" sz="2000" dirty="0" smtClean="0">
                <a:solidFill>
                  <a:schemeClr val="tx1"/>
                </a:solidFill>
              </a:rPr>
              <a:t>آواتار </a:t>
            </a:r>
            <a:r>
              <a:rPr lang="ar-SA" sz="2000" dirty="0" smtClean="0">
                <a:solidFill>
                  <a:schemeClr val="tx1"/>
                </a:solidFill>
              </a:rPr>
              <a:t>را </a:t>
            </a:r>
            <a:r>
              <a:rPr lang="ar-SA" sz="2000" dirty="0" smtClean="0">
                <a:solidFill>
                  <a:schemeClr val="tx1"/>
                </a:solidFill>
              </a:rPr>
              <a:t>انتخاب</a:t>
            </a:r>
            <a:r>
              <a:rPr lang="fa-IR" sz="2000" dirty="0" smtClean="0">
                <a:solidFill>
                  <a:schemeClr val="tx1"/>
                </a:solidFill>
              </a:rPr>
              <a:t> </a:t>
            </a:r>
            <a:r>
              <a:rPr lang="ar-SA" sz="2000" dirty="0" smtClean="0">
                <a:solidFill>
                  <a:schemeClr val="tx1"/>
                </a:solidFill>
              </a:rPr>
              <a:t>نمائيد </a:t>
            </a:r>
            <a:r>
              <a:rPr lang="ar-SA" sz="2000" dirty="0" smtClean="0">
                <a:solidFill>
                  <a:schemeClr val="tx1"/>
                </a:solidFill>
              </a:rPr>
              <a:t>تا به </a:t>
            </a:r>
            <a:r>
              <a:rPr lang="ar-SA" sz="2000" dirty="0" smtClean="0">
                <a:solidFill>
                  <a:schemeClr val="tx1"/>
                </a:solidFill>
              </a:rPr>
              <a:t>صفحه زیر</a:t>
            </a:r>
            <a:r>
              <a:rPr lang="fa-IR" sz="2000" dirty="0" smtClean="0">
                <a:solidFill>
                  <a:schemeClr val="tx1"/>
                </a:solidFill>
              </a:rPr>
              <a:t> هدایت شوید   </a:t>
            </a:r>
          </a:p>
          <a:p>
            <a:pPr algn="r"/>
            <a:r>
              <a:rPr lang="ar-SA" sz="2000" dirty="0" smtClean="0">
                <a:solidFill>
                  <a:schemeClr val="tx1"/>
                </a:solidFill>
              </a:rPr>
              <a:t>تصویر</a:t>
            </a:r>
            <a:r>
              <a:rPr lang="ar-SA" sz="2000" dirty="0" smtClean="0">
                <a:solidFill>
                  <a:schemeClr val="tx1"/>
                </a:solidFill>
              </a:rPr>
              <a:t>انتخاب</a:t>
            </a:r>
            <a:r>
              <a:rPr lang="en-US" sz="2000" dirty="0" smtClean="0">
                <a:solidFill>
                  <a:schemeClr val="tx1"/>
                </a:solidFill>
              </a:rPr>
              <a:t> </a:t>
            </a:r>
            <a:r>
              <a:rPr lang="ar-SA" sz="2000" dirty="0" smtClean="0">
                <a:solidFill>
                  <a:schemeClr val="tx1"/>
                </a:solidFill>
              </a:rPr>
              <a:t>همانطور </a:t>
            </a:r>
            <a:r>
              <a:rPr lang="ar-SA" sz="2000" dirty="0" smtClean="0">
                <a:solidFill>
                  <a:schemeClr val="tx1"/>
                </a:solidFill>
              </a:rPr>
              <a:t>كه مشاهده ميكنيد آواتار جاري شما قابل رويت است براي تغيير تصوير </a:t>
            </a:r>
            <a:r>
              <a:rPr lang="ar-SA" sz="2000" dirty="0" smtClean="0">
                <a:solidFill>
                  <a:schemeClr val="tx1"/>
                </a:solidFill>
              </a:rPr>
              <a:t>روي</a:t>
            </a:r>
            <a:r>
              <a:rPr lang="fa-IR" sz="2000" dirty="0" smtClean="0">
                <a:solidFill>
                  <a:schemeClr val="tx1"/>
                </a:solidFill>
              </a:rPr>
              <a:t> </a:t>
            </a:r>
            <a:r>
              <a:rPr lang="ar-SA" sz="2000" dirty="0" smtClean="0">
                <a:solidFill>
                  <a:schemeClr val="tx1"/>
                </a:solidFill>
              </a:rPr>
              <a:t>كليك </a:t>
            </a:r>
            <a:r>
              <a:rPr lang="ar-SA" sz="2000" dirty="0" smtClean="0">
                <a:solidFill>
                  <a:schemeClr val="tx1"/>
                </a:solidFill>
              </a:rPr>
              <a:t>كنيد . سپس تصوير موردنظر خود را انتخاب كنيد </a:t>
            </a:r>
            <a:r>
              <a:rPr lang="en-US" sz="2000" dirty="0" smtClean="0">
                <a:solidFill>
                  <a:schemeClr val="tx1"/>
                </a:solidFill>
              </a:rPr>
              <a:t>  </a:t>
            </a:r>
            <a:endParaRPr lang="en-US" sz="2000" dirty="0">
              <a:solidFill>
                <a:schemeClr val="tx1"/>
              </a:solidFill>
            </a:endParaRPr>
          </a:p>
        </p:txBody>
      </p:sp>
      <p:pic>
        <p:nvPicPr>
          <p:cNvPr id="4" name="Picture 3" descr="http://kowsarnet.whc.ir/help/user_manual_files/avatar.jpg"/>
          <p:cNvPicPr/>
          <p:nvPr/>
        </p:nvPicPr>
        <p:blipFill>
          <a:blip r:embed="rId2"/>
          <a:srcRect/>
          <a:stretch>
            <a:fillRect/>
          </a:stretch>
        </p:blipFill>
        <p:spPr bwMode="auto">
          <a:xfrm>
            <a:off x="0" y="3857628"/>
            <a:ext cx="9144000" cy="300037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14290"/>
            <a:ext cx="9144000" cy="6643710"/>
          </a:xfrm>
        </p:spPr>
        <p:txBody>
          <a:bodyPr>
            <a:normAutofit lnSpcReduction="10000"/>
          </a:bodyPr>
          <a:lstStyle/>
          <a:p>
            <a:pPr algn="r"/>
            <a:r>
              <a:rPr lang="ar-SA" sz="2400" b="1" dirty="0" smtClean="0">
                <a:solidFill>
                  <a:srgbClr val="FF0000"/>
                </a:solidFill>
              </a:rPr>
              <a:t>توجه : لطفاً به هیچ وجه از تصویر شخصی خود به عنوان آواتار استفاده </a:t>
            </a:r>
            <a:r>
              <a:rPr lang="ar-SA" sz="2400" b="1" dirty="0" smtClean="0">
                <a:solidFill>
                  <a:srgbClr val="FF0000"/>
                </a:solidFill>
              </a:rPr>
              <a:t>نکنید</a:t>
            </a:r>
            <a:r>
              <a:rPr lang="en-US" sz="2400" dirty="0" smtClean="0"/>
              <a:t/>
            </a:r>
            <a:br>
              <a:rPr lang="en-US" sz="2400" dirty="0" smtClean="0"/>
            </a:br>
            <a:r>
              <a:rPr lang="ar-SA"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در صفحه ويرايش آواتار ، قسمتي درنظر گرفته شده است تحت عنوان " ابزار برش </a:t>
            </a:r>
            <a:r>
              <a:rPr lang="ar-SA"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عكس</a:t>
            </a: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endParaRPr lang="fa-IR"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endParaRPr>
          </a:p>
          <a:p>
            <a:pPr algn="r"/>
            <a:r>
              <a:rPr lang="ar-SA"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براي برش عكس كافيست روي كادر سمت راست کلیک کنید به محض كليك كردن شما يك مربع كوچك تشكيل ميشود حالا مربع موجود را جابجا کنید تا برش مورد نظر خود را انتخاب کنید. پیش نمایش عکس در جعبه سمت چپ نمایش داده می شود</a:t>
            </a:r>
            <a:r>
              <a:rPr lang="en-US"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 </a:t>
            </a:r>
            <a:br>
              <a:rPr lang="en-US"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br>
            <a:r>
              <a:rPr lang="en-US"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
            </a:r>
            <a:br>
              <a:rPr lang="en-US"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br>
            <a:r>
              <a:rPr lang="en-US"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 </a:t>
            </a:r>
            <a:r>
              <a:rPr lang="ar-SA"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اگر قصد داريد كلمه عبور خود را كه در هنگام ورود به سامانه كوثر نت از آن استفاده ميكنيد تغيير دهيد مي بايست از منوي سمت چپ نمایه گزينه "تغییر کلمه عبور" را انتخاب كنيد</a:t>
            </a:r>
            <a:r>
              <a:rPr lang="en-US" sz="22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 . </a:t>
            </a:r>
          </a:p>
          <a:p>
            <a:pPr algn="r"/>
            <a:r>
              <a:rPr lang="ar-SA" sz="24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 </a:t>
            </a:r>
            <a:endParaRPr lang="en-US" sz="2400" dirty="0">
              <a:effectLst>
                <a:glow rad="228600">
                  <a:schemeClr val="accent6">
                    <a:satMod val="175000"/>
                    <a:alpha val="40000"/>
                  </a:schemeClr>
                </a:glow>
              </a:effectLst>
            </a:endParaRPr>
          </a:p>
        </p:txBody>
      </p:sp>
      <p:pic>
        <p:nvPicPr>
          <p:cNvPr id="4" name="Picture 3" descr="http://kowsarnet.whc.ir/help/user_manual_files/avatar_edit.jpg"/>
          <p:cNvPicPr/>
          <p:nvPr/>
        </p:nvPicPr>
        <p:blipFill>
          <a:blip r:embed="rId2"/>
          <a:srcRect/>
          <a:stretch>
            <a:fillRect/>
          </a:stretch>
        </p:blipFill>
        <p:spPr bwMode="auto">
          <a:xfrm>
            <a:off x="1" y="1357298"/>
            <a:ext cx="9144000" cy="257176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214290"/>
            <a:ext cx="8786842" cy="5424510"/>
          </a:xfrm>
        </p:spPr>
        <p:txBody>
          <a:bodyPr>
            <a:scene3d>
              <a:camera prst="isometricOffAxis1Right"/>
              <a:lightRig rig="threePt" dir="t"/>
            </a:scene3d>
          </a:bodyPr>
          <a:lstStyle/>
          <a:p>
            <a:r>
              <a:rPr lang="ar-SA" b="1" dirty="0" smtClean="0">
                <a:solidFill>
                  <a:srgbClr val="FF0000"/>
                </a:solidFill>
              </a:rPr>
              <a:t>پيام رساني</a:t>
            </a:r>
            <a:endParaRPr lang="fa-IR" b="1" dirty="0" smtClean="0">
              <a:solidFill>
                <a:srgbClr val="FF0000"/>
              </a:solidFill>
            </a:endParaRPr>
          </a:p>
          <a:p>
            <a:pPr algn="r"/>
            <a:r>
              <a:rPr lang="ar-S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جهت ورود به سامانه پيام رساني در كوثر نت به دو طريق مي توان عمل كرد</a:t>
            </a: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ar-S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از </a:t>
            </a:r>
            <a:r>
              <a:rPr lang="ar-S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نوار ابزار بالاي صفحه خانگي روي علامت پاكت نامه كليك </a:t>
            </a:r>
            <a:r>
              <a:rPr lang="ar-S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كنيد</a:t>
            </a: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ar-S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با كليك روي نام خود در سمت چپ صفحه خانگي و بازشدن منو ، گزينه پيام ها را انتخاب كنيد </a:t>
            </a:r>
            <a:endParaRPr lang="fa-I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endParaRPr lang="en-US" dirty="0">
              <a:solidFill>
                <a:srgbClr val="FF0000"/>
              </a:solidFill>
            </a:endParaRPr>
          </a:p>
        </p:txBody>
      </p:sp>
      <p:pic>
        <p:nvPicPr>
          <p:cNvPr id="4" name="Picture 3" descr="http://kowsarnet.whc.ir/help/user_manual_files/message.jpg"/>
          <p:cNvPicPr/>
          <p:nvPr/>
        </p:nvPicPr>
        <p:blipFill>
          <a:blip r:embed="rId2"/>
          <a:srcRect/>
          <a:stretch>
            <a:fillRect/>
          </a:stretch>
        </p:blipFill>
        <p:spPr bwMode="auto">
          <a:xfrm>
            <a:off x="3714744" y="2571744"/>
            <a:ext cx="5143536" cy="42862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3042" y="285728"/>
            <a:ext cx="6929486" cy="5353072"/>
          </a:xfrm>
        </p:spPr>
        <p:txBody>
          <a:bodyPr>
            <a:normAutofit/>
          </a:bodyPr>
          <a:lstStyle/>
          <a:p>
            <a:r>
              <a:rPr lang="ar-SA" sz="3600" dirty="0" smtClean="0">
                <a:solidFill>
                  <a:schemeClr val="tx1"/>
                </a:solidFill>
                <a:effectLst>
                  <a:glow rad="228600">
                    <a:schemeClr val="accent1">
                      <a:satMod val="175000"/>
                      <a:alpha val="40000"/>
                    </a:schemeClr>
                  </a:glow>
                </a:effectLst>
              </a:rPr>
              <a:t>با انجام اين كار پنل پيام براي شما نمايش داده </a:t>
            </a:r>
            <a:r>
              <a:rPr lang="ar-SA" sz="3600" dirty="0" smtClean="0">
                <a:solidFill>
                  <a:schemeClr val="tx1"/>
                </a:solidFill>
                <a:effectLst>
                  <a:glow rad="228600">
                    <a:schemeClr val="accent1">
                      <a:satMod val="175000"/>
                      <a:alpha val="40000"/>
                    </a:schemeClr>
                  </a:glow>
                </a:effectLst>
              </a:rPr>
              <a:t>ميش</a:t>
            </a:r>
            <a:r>
              <a:rPr lang="fa-IR" sz="3600" dirty="0" smtClean="0">
                <a:solidFill>
                  <a:schemeClr val="tx1"/>
                </a:solidFill>
                <a:effectLst>
                  <a:glow rad="228600">
                    <a:schemeClr val="accent1">
                      <a:satMod val="175000"/>
                      <a:alpha val="40000"/>
                    </a:schemeClr>
                  </a:glow>
                </a:effectLst>
              </a:rPr>
              <a:t>ود</a:t>
            </a:r>
            <a:r>
              <a:rPr lang="ar-SA" sz="3600" dirty="0" smtClean="0">
                <a:solidFill>
                  <a:schemeClr val="tx1"/>
                </a:solidFill>
                <a:effectLst>
                  <a:glow rad="228600">
                    <a:schemeClr val="accent1">
                      <a:satMod val="175000"/>
                      <a:alpha val="40000"/>
                    </a:schemeClr>
                  </a:glow>
                </a:effectLst>
              </a:rPr>
              <a:t> </a:t>
            </a:r>
            <a:endParaRPr lang="en-US" sz="3600" dirty="0">
              <a:solidFill>
                <a:schemeClr val="tx1"/>
              </a:solidFill>
              <a:effectLst>
                <a:glow rad="228600">
                  <a:schemeClr val="accent1">
                    <a:satMod val="175000"/>
                    <a:alpha val="40000"/>
                  </a:schemeClr>
                </a:glow>
              </a:effectLst>
            </a:endParaRPr>
          </a:p>
        </p:txBody>
      </p:sp>
      <p:pic>
        <p:nvPicPr>
          <p:cNvPr id="4" name="Picture 3" descr="http://kowsarnet.whc.ir/help/user_manual_files/messagebox.jpg"/>
          <p:cNvPicPr/>
          <p:nvPr/>
        </p:nvPicPr>
        <p:blipFill>
          <a:blip r:embed="rId2"/>
          <a:srcRect/>
          <a:stretch>
            <a:fillRect/>
          </a:stretch>
        </p:blipFill>
        <p:spPr bwMode="auto">
          <a:xfrm>
            <a:off x="285720" y="2052637"/>
            <a:ext cx="8429684" cy="4591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214290"/>
            <a:ext cx="8429684" cy="5424510"/>
          </a:xfrm>
        </p:spPr>
        <p:txBody>
          <a:bodyPr>
            <a:normAutofit/>
          </a:bodyPr>
          <a:lstStyle/>
          <a:p>
            <a:r>
              <a:rPr lang="ar-SA" sz="3600" b="1" dirty="0" smtClean="0">
                <a:solidFill>
                  <a:srgbClr val="FF0000"/>
                </a:solidFill>
              </a:rPr>
              <a:t>رواق</a:t>
            </a:r>
            <a:r>
              <a:rPr lang="en-US" sz="3600" b="1" dirty="0" smtClean="0"/>
              <a:t> </a:t>
            </a:r>
            <a:endParaRPr lang="en-US" sz="3600" dirty="0" smtClean="0"/>
          </a:p>
          <a:p>
            <a:pPr algn="r"/>
            <a:r>
              <a:rPr lang="ar-SA" sz="2000" dirty="0" smtClean="0">
                <a:solidFill>
                  <a:schemeClr val="tx1"/>
                </a:solidFill>
              </a:rPr>
              <a:t>رواق محلي براي به اشتراك گذاری عمومی مباحث و نظرات شما با هم مباحثه ای ها و ساير طلاب </a:t>
            </a:r>
            <a:r>
              <a:rPr lang="fa-IR" sz="2000" dirty="0" smtClean="0">
                <a:solidFill>
                  <a:schemeClr val="tx1"/>
                </a:solidFill>
              </a:rPr>
              <a:t> </a:t>
            </a:r>
            <a:r>
              <a:rPr lang="ar-SA" sz="2000" dirty="0" smtClean="0">
                <a:solidFill>
                  <a:schemeClr val="tx1"/>
                </a:solidFill>
              </a:rPr>
              <a:t>است</a:t>
            </a:r>
            <a:r>
              <a:rPr lang="fa-IR" sz="2000" dirty="0" smtClean="0">
                <a:solidFill>
                  <a:schemeClr val="tx1"/>
                </a:solidFill>
              </a:rPr>
              <a:t> </a:t>
            </a:r>
          </a:p>
          <a:p>
            <a:pPr algn="r"/>
            <a:r>
              <a:rPr lang="fa-IR" sz="2000" dirty="0" smtClean="0">
                <a:solidFill>
                  <a:schemeClr val="tx1"/>
                </a:solidFill>
              </a:rPr>
              <a:t> </a:t>
            </a:r>
          </a:p>
          <a:p>
            <a:pPr algn="l"/>
            <a:r>
              <a:rPr lang="ar-S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محیط رواق به شکل زیر می باشد</a:t>
            </a: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3600" dirty="0">
              <a:solidFill>
                <a:srgbClr val="FF0000"/>
              </a:solidFill>
            </a:endParaRPr>
          </a:p>
        </p:txBody>
      </p:sp>
      <p:pic>
        <p:nvPicPr>
          <p:cNvPr id="4" name="Picture 3" descr="http://kowsarnet.whc.ir/help/user_manual_files/revagh.jpg"/>
          <p:cNvPicPr/>
          <p:nvPr/>
        </p:nvPicPr>
        <p:blipFill>
          <a:blip r:embed="rId2"/>
          <a:srcRect/>
          <a:stretch>
            <a:fillRect/>
          </a:stretch>
        </p:blipFill>
        <p:spPr bwMode="auto">
          <a:xfrm>
            <a:off x="6429388" y="1643050"/>
            <a:ext cx="2438400" cy="5214950"/>
          </a:xfrm>
          <a:prstGeom prst="rect">
            <a:avLst/>
          </a:prstGeom>
          <a:noFill/>
          <a:ln w="9525">
            <a:noFill/>
            <a:miter lim="800000"/>
            <a:headEnd/>
            <a:tailEnd/>
          </a:ln>
        </p:spPr>
      </p:pic>
      <p:pic>
        <p:nvPicPr>
          <p:cNvPr id="5" name="Picture 4" descr="http://kowsarnet.whc.ir/help/user_manual_files/revagh1.jpg"/>
          <p:cNvPicPr/>
          <p:nvPr/>
        </p:nvPicPr>
        <p:blipFill>
          <a:blip r:embed="rId3"/>
          <a:srcRect/>
          <a:stretch>
            <a:fillRect/>
          </a:stretch>
        </p:blipFill>
        <p:spPr bwMode="auto">
          <a:xfrm>
            <a:off x="0" y="2643182"/>
            <a:ext cx="6143636" cy="4214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1357290" y="500042"/>
            <a:ext cx="7486650" cy="6000771"/>
          </a:xfrm>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ورود به شبکه</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جهت ورود به شبکه کوثرنت آدرس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https://kowsarnet.whc.ir</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را وارد نمایید</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پنجره ورود به صورت زیر باز خواهد شد</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pPr algn="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اطلاعات ورود به سامانه</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کد ملی</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کلمه عبور</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descr="http://kowsarnet.whc.ir/help/user_manual_files/login.jpg"/>
          <p:cNvPicPr/>
          <p:nvPr/>
        </p:nvPicPr>
        <p:blipFill>
          <a:blip r:embed="rId3"/>
          <a:srcRect/>
          <a:stretch>
            <a:fillRect/>
          </a:stretch>
        </p:blipFill>
        <p:spPr bwMode="auto">
          <a:xfrm>
            <a:off x="357158" y="3071810"/>
            <a:ext cx="4314825" cy="35719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14290"/>
            <a:ext cx="7772400" cy="5424510"/>
          </a:xfrm>
        </p:spPr>
        <p:txBody>
          <a:bodyPr/>
          <a:lstStyle/>
          <a:p>
            <a:pPr algn="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برای ارسال مطلب کادر خالی بالای مطالب را انتخاب می کنیم و کادر زیر فعال می شود</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descr="http://kowsarnet.whc.ir/help/user_manual_files/post.jpg"/>
          <p:cNvPicPr/>
          <p:nvPr/>
        </p:nvPicPr>
        <p:blipFill>
          <a:blip r:embed="rId2"/>
          <a:srcRect/>
          <a:stretch>
            <a:fillRect/>
          </a:stretch>
        </p:blipFill>
        <p:spPr bwMode="auto">
          <a:xfrm>
            <a:off x="0" y="1500174"/>
            <a:ext cx="9144000" cy="5357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214290"/>
            <a:ext cx="8501122" cy="6643710"/>
          </a:xfrm>
        </p:spPr>
        <p:txBody>
          <a:bodyPr>
            <a:normAutofit/>
          </a:bodyPr>
          <a:lstStyle/>
          <a:p>
            <a:pPr algn="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پس از اينكه مطلب مورد نظر را وارد كرديد و فايل و عكس را( در صورت نياز) پيوست كرديد ، گیرندگان مطلب خود را مشخص نمائید</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برای این کار کادر گیرنده را انتخاب کنید. با این کار لیستی باز می شود. برای اشتراک عمومی در رواق گزینه "عمومی" را انتخاب کنید</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برای اشتراک مطلب با هم بحث های خود "هم بحث های من" را انتخاب کنید. در این لیست نام حلقه های شما نیز نمایش داده شده است که می توانید آن ها را انتخاب کنید</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علاوه بر این موارد میتوانید مطلب خود را برای گروه های شبکه و یا بعضی از هم بحث های خود اشتراک کنید. برای این کار نام گروه مورد نظر و یا نام هم بحث خود را در کادر گیرنده وارد کنید تا موارد مورد نظر شما نمایش داده شود و مورد دلخواه را انتخاب کنید</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در پایان گزینه "اشتراک گذاری</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را انتخاب کنید تا مطلب شما برای گیرندگان انتخابی اشتراک شود</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اگر مطلبي توسط دیگران به اشتراك گذاشته شود قادر خواهيد بود آن را مشاهده كنيد ، مطلب ايشان را تحسین كنيد و يا حتي نظر خود را بنويسيد</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643998" cy="535307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ar-S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اگر ميخواهيد متن به اشتراك گذاشته شده را تاييد كنيد دكمه احسنت را انتخاب كنيد . با اين كار نام شما در ليست تحسين شده توسط كاربران قرار ميگيرد. با کلیک مجدد روی دكمه احسنت" تحسین خود را پس می گیرید</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 descr="http://kowsarnet.whc.ir/help/user_manual_files/revagh2.jpg"/>
          <p:cNvPicPr/>
          <p:nvPr/>
        </p:nvPicPr>
        <p:blipFill>
          <a:blip r:embed="rId2"/>
          <a:srcRect/>
          <a:stretch>
            <a:fillRect/>
          </a:stretch>
        </p:blipFill>
        <p:spPr bwMode="auto">
          <a:xfrm>
            <a:off x="0" y="1785926"/>
            <a:ext cx="9144000" cy="507207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7166"/>
            <a:ext cx="9144000" cy="5281634"/>
          </a:xfrm>
        </p:spPr>
        <p:txBody>
          <a:bodyPr>
            <a:normAutofit/>
          </a:bodyPr>
          <a:lstStyle/>
          <a:p>
            <a:pPr algn="r"/>
            <a:r>
              <a:rPr lang="ar-SA" sz="2400" dirty="0" smtClean="0">
                <a:solidFill>
                  <a:schemeClr val="tx1"/>
                </a:solidFill>
              </a:rPr>
              <a:t>شما می توانید کاربرانی را به لیست هم بحث های خود اضافه کنید. تا ارتباط با آن ها تسهیل شود</a:t>
            </a:r>
            <a:r>
              <a:rPr lang="en-US" sz="2400" dirty="0" smtClean="0">
                <a:solidFill>
                  <a:schemeClr val="tx1"/>
                </a:solidFill>
              </a:rPr>
              <a:t>. </a:t>
            </a:r>
            <a:r>
              <a:rPr lang="ar-SA" sz="2400" dirty="0" smtClean="0">
                <a:solidFill>
                  <a:schemeClr val="tx1"/>
                </a:solidFill>
              </a:rPr>
              <a:t>در هر قسمتی از شبکه که شما آواتار کاربری را مشاهده می کنید می توانید با کلیک روی آواتار پنجره ای به شکل تصویر ذیل مشاهده نمایید</a:t>
            </a:r>
            <a:r>
              <a:rPr lang="en-US" sz="2400" dirty="0" smtClean="0">
                <a:solidFill>
                  <a:schemeClr val="tx1"/>
                </a:solidFill>
              </a:rPr>
              <a:t>.</a:t>
            </a:r>
            <a:r>
              <a:rPr lang="en-US" sz="2400" dirty="0" smtClean="0">
                <a:solidFill>
                  <a:schemeClr val="tx1"/>
                </a:solidFill>
              </a:rPr>
              <a:t>  </a:t>
            </a:r>
            <a:br>
              <a:rPr lang="en-US" sz="2400" dirty="0" smtClean="0">
                <a:solidFill>
                  <a:schemeClr val="tx1"/>
                </a:solidFill>
              </a:rPr>
            </a:br>
            <a:r>
              <a:rPr lang="ar-SA" sz="2400" dirty="0" smtClean="0">
                <a:solidFill>
                  <a:schemeClr val="tx1"/>
                </a:solidFill>
              </a:rPr>
              <a:t>کافیست روی افزودن هم بحث کلیک کنید تا کاربر مورد نظر به لیست هم بحث های شما اضافه شود</a:t>
            </a:r>
            <a:r>
              <a:rPr lang="en-US" sz="2400" dirty="0" smtClean="0">
                <a:solidFill>
                  <a:schemeClr val="tx1"/>
                </a:solidFill>
              </a:rPr>
              <a:t> </a:t>
            </a:r>
            <a:br>
              <a:rPr lang="en-US" sz="2400" dirty="0" smtClean="0">
                <a:solidFill>
                  <a:schemeClr val="tx1"/>
                </a:solidFill>
              </a:rPr>
            </a:br>
            <a:r>
              <a:rPr lang="ar-SA" sz="2400" dirty="0" smtClean="0">
                <a:solidFill>
                  <a:schemeClr val="tx1"/>
                </a:solidFill>
              </a:rPr>
              <a:t>هم چنین با کلیک روی تصویر پاکت نامه می توانید برای کاربر پیام ارسال نمایید</a:t>
            </a:r>
            <a:r>
              <a:rPr lang="en-US" sz="2400" dirty="0" smtClean="0">
                <a:solidFill>
                  <a:schemeClr val="tx1"/>
                </a:solidFill>
              </a:rPr>
              <a:t> </a:t>
            </a:r>
            <a:br>
              <a:rPr lang="en-US" sz="2400" dirty="0" smtClean="0">
                <a:solidFill>
                  <a:schemeClr val="tx1"/>
                </a:solidFill>
              </a:rPr>
            </a:br>
            <a:r>
              <a:rPr lang="ar-SA" sz="2400" dirty="0" smtClean="0">
                <a:solidFill>
                  <a:schemeClr val="tx1"/>
                </a:solidFill>
              </a:rPr>
              <a:t>برای افزودن کاربر به گروه های خود نیز از گزینه سوم استفاده </a:t>
            </a:r>
            <a:r>
              <a:rPr lang="ar-SA" sz="2400" dirty="0" smtClean="0">
                <a:solidFill>
                  <a:schemeClr val="tx1"/>
                </a:solidFill>
              </a:rPr>
              <a:t>نمائید</a:t>
            </a:r>
            <a:endParaRPr lang="en-US" sz="2400" dirty="0" smtClean="0">
              <a:solidFill>
                <a:schemeClr val="tx1"/>
              </a:solidFill>
            </a:endParaRPr>
          </a:p>
          <a:p>
            <a:pPr algn="r"/>
            <a:endParaRPr lang="en-US" dirty="0"/>
          </a:p>
        </p:txBody>
      </p:sp>
      <p:pic>
        <p:nvPicPr>
          <p:cNvPr id="4" name="Picture 3" descr="http://kowsarnet.whc.ir/help/user_manual_files/friend.jpg"/>
          <p:cNvPicPr/>
          <p:nvPr/>
        </p:nvPicPr>
        <p:blipFill>
          <a:blip r:embed="rId2"/>
          <a:srcRect/>
          <a:stretch>
            <a:fillRect/>
          </a:stretch>
        </p:blipFill>
        <p:spPr bwMode="auto">
          <a:xfrm>
            <a:off x="0" y="3143248"/>
            <a:ext cx="9144000" cy="371475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14356"/>
            <a:ext cx="6400800" cy="4924444"/>
          </a:xfrm>
        </p:spPr>
        <p:txBody>
          <a:bodyPr>
            <a:normAutofit/>
          </a:bodyPr>
          <a:lstStyle/>
          <a:p>
            <a:r>
              <a:rPr lang="ar-SA" b="1" dirty="0" smtClean="0">
                <a:solidFill>
                  <a:srgbClr val="FF0000"/>
                </a:solidFill>
              </a:rPr>
              <a:t>پشتیبانی</a:t>
            </a:r>
            <a:endParaRPr lang="en-US" dirty="0" smtClean="0">
              <a:solidFill>
                <a:srgbClr val="FF0000"/>
              </a:solidFill>
            </a:endParaRPr>
          </a:p>
          <a:p>
            <a:pPr lvl="0"/>
            <a:r>
              <a:rPr lang="ar-SA" dirty="0" smtClean="0">
                <a:solidFill>
                  <a:schemeClr val="tx1"/>
                </a:solidFill>
              </a:rPr>
              <a:t>تلفن</a:t>
            </a:r>
            <a:r>
              <a:rPr lang="ar-SA" dirty="0" smtClean="0"/>
              <a:t>: </a:t>
            </a:r>
            <a:r>
              <a:rPr lang="ar-SA" dirty="0" smtClean="0">
                <a:solidFill>
                  <a:schemeClr val="tx1"/>
                </a:solidFill>
              </a:rPr>
              <a:t>02532144849</a:t>
            </a:r>
            <a:endParaRPr lang="en-US" dirty="0" smtClean="0">
              <a:solidFill>
                <a:schemeClr val="tx1"/>
              </a:solidFill>
            </a:endParaRPr>
          </a:p>
          <a:p>
            <a:pPr lvl="0"/>
            <a:r>
              <a:rPr lang="ar-SA" dirty="0" smtClean="0">
                <a:solidFill>
                  <a:schemeClr val="tx1"/>
                </a:solidFill>
              </a:rPr>
              <a:t>پست الکترونیک</a:t>
            </a:r>
            <a:r>
              <a:rPr lang="en-US" dirty="0" smtClean="0">
                <a:solidFill>
                  <a:schemeClr val="tx1"/>
                </a:solidFill>
              </a:rPr>
              <a:t>: kowsarnet@whc.ir</a:t>
            </a:r>
          </a:p>
          <a:p>
            <a:r>
              <a:rPr lang="ar-SA" dirty="0" smtClean="0">
                <a:hlinkClick r:id="rId2"/>
              </a:rPr>
              <a:t>ارتباط با ما</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isometricRightUp"/>
              <a:lightRig rig="threePt" dir="t"/>
            </a:scene3d>
          </a:bodyPr>
          <a:lstStyle/>
          <a:p>
            <a:r>
              <a:rPr lang="fa-IR" sz="19900" dirty="0" smtClean="0">
                <a:effectLst>
                  <a:glow rad="228600">
                    <a:schemeClr val="accent1">
                      <a:satMod val="175000"/>
                      <a:alpha val="40000"/>
                    </a:schemeClr>
                  </a:glow>
                </a:effectLst>
              </a:rPr>
              <a:t>پایان</a:t>
            </a:r>
            <a:endParaRPr lang="en-US" sz="13800" dirty="0">
              <a:effectLst>
                <a:glow rad="228600">
                  <a:schemeClr val="accent1">
                    <a:satMod val="175000"/>
                    <a:alpha val="40000"/>
                  </a:schemeClr>
                </a:glo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00496" y="0"/>
            <a:ext cx="4786346" cy="6858000"/>
          </a:xfrm>
        </p:spPr>
        <p:txBody>
          <a:bodyPr>
            <a:normAutofit/>
          </a:bodyPr>
          <a:lstStyle/>
          <a:p>
            <a:pPr algn="r"/>
            <a:r>
              <a:rPr lang="en-US" sz="3400" dirty="0" smtClean="0"/>
              <a:t> </a:t>
            </a:r>
            <a:endParaRPr lang="en-US" sz="3400" dirty="0" smtClean="0">
              <a:solidFill>
                <a:schemeClr val="tx1"/>
              </a:solidFill>
            </a:endParaRPr>
          </a:p>
          <a:p>
            <a:pPr algn="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بازیابی کلمه عبور</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
            </a:r>
            <a:b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b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برای بازیابی کلمه عبور مراحل زیر را دنبال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a:t>
            </a: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کنید</a:t>
            </a:r>
            <a:endPar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endParaRPr>
          </a:p>
          <a:p>
            <a:pPr algn="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گزینه "اگر کلمه عبور خود را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:1</a:t>
            </a: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 فراموشکرده اید این جا را کلیلک کنید" را انتخاب نمائید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
            </a:r>
            <a:b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b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سپس پنجره زیر باز خواهد </a:t>
            </a:r>
            <a:r>
              <a:rPr lang="ar-SA"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شد</a:t>
            </a:r>
            <a:r>
              <a:rPr lang="en-US" dirty="0" smtClean="0">
                <a:latin typeface="Arial Unicode MS" pitchFamily="34" charset="-128"/>
                <a:ea typeface="Arial Unicode MS" pitchFamily="34" charset="-128"/>
                <a:cs typeface="Arial Unicode MS" pitchFamily="34" charset="-128"/>
              </a:rPr>
              <a:t>:</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tangChe" pitchFamily="49" charset="-127"/>
                <a:ea typeface="BatangChe" pitchFamily="49" charset="-127"/>
                <a:cs typeface="Arial Unicode MS" pitchFamily="34" charset="-128"/>
              </a:rPr>
              <a:t>2</a:t>
            </a:r>
            <a:r>
              <a:rPr lang="en-US" dirty="0" smtClean="0">
                <a:latin typeface="Arial Unicode MS" pitchFamily="34" charset="-128"/>
                <a:ea typeface="Arial Unicode MS" pitchFamily="34" charset="-128"/>
                <a:cs typeface="Arial Unicode MS" pitchFamily="34" charset="-128"/>
              </a:rPr>
              <a:t> </a:t>
            </a:r>
            <a:br>
              <a:rPr lang="en-US" dirty="0" smtClean="0">
                <a:latin typeface="Arial Unicode MS" pitchFamily="34" charset="-128"/>
                <a:ea typeface="Arial Unicode MS" pitchFamily="34" charset="-128"/>
                <a:cs typeface="Arial Unicode MS" pitchFamily="34" charset="-128"/>
              </a:rPr>
            </a:b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34" charset="-128"/>
                <a:ea typeface="Arial Unicode MS" pitchFamily="34" charset="-128"/>
                <a:cs typeface="Arial Unicode MS" pitchFamily="34" charset="-128"/>
              </a:rPr>
              <a:t>بازیابی کلمه عبور از دو راه ارسال پیامک و یا ارسال پست الکترونیک انجام می پذیرد</a:t>
            </a:r>
            <a:endParaRPr lang="en-US" sz="2800" dirty="0" smtClean="0">
              <a:solidFill>
                <a:schemeClr val="tx1"/>
              </a:solidFill>
              <a:latin typeface="Arial Unicode MS" pitchFamily="34" charset="-128"/>
              <a:ea typeface="Arial Unicode MS" pitchFamily="34" charset="-128"/>
              <a:cs typeface="Arial Unicode MS" pitchFamily="34" charset="-128"/>
            </a:endParaRPr>
          </a:p>
          <a:p>
            <a:pPr algn="r"/>
            <a:endParaRPr lang="en-US" dirty="0">
              <a:latin typeface="Arial Unicode MS" pitchFamily="34" charset="-128"/>
              <a:ea typeface="Arial Unicode MS" pitchFamily="34" charset="-128"/>
              <a:cs typeface="Arial Unicode MS" pitchFamily="34" charset="-128"/>
            </a:endParaRPr>
          </a:p>
        </p:txBody>
      </p:sp>
      <p:pic>
        <p:nvPicPr>
          <p:cNvPr id="6" name="Picture 5" descr="http://kowsarnet.whc.ir/help/user_manual_files/password1.jpg"/>
          <p:cNvPicPr/>
          <p:nvPr/>
        </p:nvPicPr>
        <p:blipFill>
          <a:blip r:embed="rId2"/>
          <a:srcRect/>
          <a:stretch>
            <a:fillRect/>
          </a:stretch>
        </p:blipFill>
        <p:spPr bwMode="auto">
          <a:xfrm>
            <a:off x="285720" y="642918"/>
            <a:ext cx="3524250" cy="600079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868" y="0"/>
            <a:ext cx="5572132" cy="6858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اگر گزینه پیامک را انتخاب کنید پنجره به این شکل برای شما نمایش داده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میشود</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کد ملی و شماره همراه خود و متن تصویر به نمایش درآمده را در کادرهای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مربوطه وارد نمائید</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با زدن دکمه "درخواست کلمه عبور" فرایند ارسال کلمه عبور برای شما آغاز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میگردد</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 descr="http://kowsarnet.whc.ir/help/user_manual_files/password2.jpg"/>
          <p:cNvPicPr/>
          <p:nvPr/>
        </p:nvPicPr>
        <p:blipFill>
          <a:blip r:embed="rId2"/>
          <a:srcRect/>
          <a:stretch>
            <a:fillRect/>
          </a:stretch>
        </p:blipFill>
        <p:spPr bwMode="auto">
          <a:xfrm>
            <a:off x="0" y="0"/>
            <a:ext cx="3524250" cy="6643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7620" y="285728"/>
            <a:ext cx="5072098" cy="6572272"/>
          </a:xfrm>
        </p:spPr>
        <p:txBody>
          <a:bodyPr>
            <a:normAutofit/>
          </a:bodyPr>
          <a:lstStyle/>
          <a:p>
            <a:pPr algn="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اگر گزینه پست الکترونیک را انتخاب کنید پنجره ای به شکل </a:t>
            </a:r>
            <a:endParaRPr lang="fa-IR"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endParaRPr>
          </a:p>
          <a:p>
            <a:pPr algn="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زیر نمایش داده میشو</a:t>
            </a:r>
            <a:r>
              <a:rPr lang="fa-IR"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د</a:t>
            </a:r>
          </a:p>
          <a:p>
            <a:pPr algn="r"/>
            <a:endPar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endParaRPr>
          </a:p>
          <a:p>
            <a:pPr algn="r"/>
            <a:endPar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endParaRPr>
          </a:p>
          <a:p>
            <a:pPr algn="r"/>
            <a:endPar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endParaRPr>
          </a:p>
          <a:p>
            <a:pPr algn="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کد ملی و آدرس پست الکترونیک خود را در کادرهای مشخص شده در تصویر وارد نمائید و نهایتاً متن تصویر به نمایش در آمده را در کادر مربوطه وارد نمائید</a:t>
            </a: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 </a:t>
            </a:r>
            <a:b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br>
            <a:r>
              <a:rPr lang="fa-IR"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 </a:t>
            </a: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با زدن دکمه "درخواست کلمه عبور" فرایند ارسال کلمه عبور </a:t>
            </a:r>
            <a:r>
              <a:rPr lang="fa-IR"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 </a:t>
            </a: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برای شما آغاز میگردد</a:t>
            </a:r>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rPr>
              <a:t>  </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63500">
                  <a:schemeClr val="accent5">
                    <a:satMod val="175000"/>
                    <a:alpha val="40000"/>
                  </a:schemeClr>
                </a:glow>
              </a:effectLst>
            </a:endParaRPr>
          </a:p>
        </p:txBody>
      </p:sp>
      <p:pic>
        <p:nvPicPr>
          <p:cNvPr id="4" name="Picture 3" descr="http://kowsarnet.whc.ir/help/user_manual_files/password3.jpg"/>
          <p:cNvPicPr/>
          <p:nvPr/>
        </p:nvPicPr>
        <p:blipFill>
          <a:blip r:embed="rId2"/>
          <a:srcRect/>
          <a:stretch>
            <a:fillRect/>
          </a:stretch>
        </p:blipFill>
        <p:spPr bwMode="auto">
          <a:xfrm>
            <a:off x="357158" y="500042"/>
            <a:ext cx="3524250" cy="58579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1371600" y="357188"/>
            <a:ext cx="6400800" cy="5281612"/>
          </a:xfrm>
        </p:spPr>
        <p:txBody>
          <a:bodyPr/>
          <a:lstStyle/>
          <a:p>
            <a:r>
              <a:rPr lang="ar-SA" b="1" dirty="0" smtClean="0">
                <a:solidFill>
                  <a:srgbClr val="FF0000"/>
                </a:solidFill>
              </a:rPr>
              <a:t>صفحه اصلی سایت</a:t>
            </a:r>
            <a:endParaRPr lang="en-US" dirty="0">
              <a:solidFill>
                <a:srgbClr val="FF0000"/>
              </a:solidFill>
            </a:endParaRPr>
          </a:p>
        </p:txBody>
      </p:sp>
      <p:pic>
        <p:nvPicPr>
          <p:cNvPr id="6" name="Picture 5" descr="http://kowsarnet.whc.ir/help/user_manual_files/home.jpg"/>
          <p:cNvPicPr/>
          <p:nvPr/>
        </p:nvPicPr>
        <p:blipFill>
          <a:blip r:embed="rId2"/>
          <a:srcRect/>
          <a:stretch>
            <a:fillRect/>
          </a:stretch>
        </p:blipFill>
        <p:spPr bwMode="auto">
          <a:xfrm>
            <a:off x="0" y="1142985"/>
            <a:ext cx="9144000" cy="41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214290"/>
            <a:ext cx="8429684" cy="5424510"/>
          </a:xfrm>
        </p:spPr>
        <p:txBody>
          <a:bodyPr>
            <a:normAutofit/>
          </a:bodyPr>
          <a:lstStyle/>
          <a:p>
            <a:pPr algn="r"/>
            <a:r>
              <a:rPr lang="ar-SA" sz="2800" dirty="0" smtClean="0">
                <a:solidFill>
                  <a:schemeClr val="tx1"/>
                </a:solidFill>
                <a:effectLst>
                  <a:glow rad="228600">
                    <a:schemeClr val="accent4">
                      <a:satMod val="175000"/>
                      <a:alpha val="40000"/>
                    </a:schemeClr>
                  </a:glow>
                </a:effectLst>
                <a:latin typeface="Arial Unicode MS" pitchFamily="34" charset="-128"/>
                <a:ea typeface="Arial Unicode MS" pitchFamily="34" charset="-128"/>
                <a:cs typeface="Arial Unicode MS" pitchFamily="34" charset="-128"/>
              </a:rPr>
              <a:t>زمانیکه نشانگر ماوس را روی نام خود در سمت چپ نوار ابزار(منوی کاربری) نگه دارید منویی برای شما نمایش داده می شود که شما را به پنل های کاربری هدایت میکند</a:t>
            </a:r>
            <a:endParaRPr lang="en-US" sz="2800" dirty="0">
              <a:solidFill>
                <a:schemeClr val="tx1"/>
              </a:solidFill>
              <a:effectLst>
                <a:glow rad="228600">
                  <a:schemeClr val="accent4">
                    <a:satMod val="175000"/>
                    <a:alpha val="40000"/>
                  </a:schemeClr>
                </a:glow>
              </a:effectLst>
              <a:latin typeface="Arial Unicode MS" pitchFamily="34" charset="-128"/>
              <a:ea typeface="Arial Unicode MS" pitchFamily="34" charset="-128"/>
              <a:cs typeface="Arial Unicode MS" pitchFamily="34" charset="-128"/>
            </a:endParaRPr>
          </a:p>
        </p:txBody>
      </p:sp>
      <p:pic>
        <p:nvPicPr>
          <p:cNvPr id="4" name="Picture 3" descr="http://kowsarnet.whc.ir/help/user_manual_files/menu.jpg"/>
          <p:cNvPicPr/>
          <p:nvPr/>
        </p:nvPicPr>
        <p:blipFill>
          <a:blip r:embed="rId2"/>
          <a:srcRect/>
          <a:stretch>
            <a:fillRect/>
          </a:stretch>
        </p:blipFill>
        <p:spPr bwMode="auto">
          <a:xfrm>
            <a:off x="0" y="2262187"/>
            <a:ext cx="9144000" cy="4595813"/>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1371600" y="285728"/>
            <a:ext cx="7486650" cy="5353072"/>
          </a:xfrm>
        </p:spPr>
        <p:txBody>
          <a:bodyPr>
            <a:normAutofit/>
          </a:bodyPr>
          <a:lstStyle/>
          <a:p>
            <a:r>
              <a:rPr lang="ar-SA" sz="3600" b="1" dirty="0" smtClean="0">
                <a:solidFill>
                  <a:srgbClr val="FF0000"/>
                </a:solidFill>
              </a:rPr>
              <a:t>گروه ه</a:t>
            </a:r>
            <a:r>
              <a:rPr lang="fa-IR" sz="3600" b="1" dirty="0" smtClean="0">
                <a:solidFill>
                  <a:srgbClr val="FF0000"/>
                </a:solidFill>
              </a:rPr>
              <a:t>ا</a:t>
            </a:r>
          </a:p>
          <a:p>
            <a:endParaRPr lang="fa-IR" sz="3600" b="1" dirty="0" smtClean="0">
              <a:solidFill>
                <a:srgbClr val="FF0000"/>
              </a:solidFill>
            </a:endParaRPr>
          </a:p>
          <a:p>
            <a:pPr algn="r"/>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rPr>
              <a:t>از منوی کاربری گزینه گروه ها را انتخاب كني</a:t>
            </a: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rPr>
              <a:t>د</a:t>
            </a:r>
          </a:p>
          <a:p>
            <a:pPr algn="r"/>
            <a:endParaRPr lang="en-US" sz="2400" dirty="0">
              <a:solidFill>
                <a:schemeClr val="tx1"/>
              </a:solidFill>
            </a:endParaRPr>
          </a:p>
        </p:txBody>
      </p:sp>
      <p:pic>
        <p:nvPicPr>
          <p:cNvPr id="5" name="Picture 4" descr="http://kowsarnet.whc.ir/help/user_manual_files/groups.jpg"/>
          <p:cNvPicPr/>
          <p:nvPr/>
        </p:nvPicPr>
        <p:blipFill>
          <a:blip r:embed="rId2"/>
          <a:srcRect/>
          <a:stretch>
            <a:fillRect/>
          </a:stretch>
        </p:blipFill>
        <p:spPr bwMode="auto">
          <a:xfrm>
            <a:off x="0" y="2714620"/>
            <a:ext cx="9144000" cy="41433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1371600" y="500063"/>
            <a:ext cx="7558088" cy="5138737"/>
          </a:xfrm>
        </p:spPr>
        <p:txBody>
          <a:bodyPr>
            <a:normAutofit/>
          </a:bodyPr>
          <a:lstStyle/>
          <a:p>
            <a:pPr algn="r"/>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rPr>
              <a:t>به این ترتیب وارد صفحه ای خواهید شد که تمامی گروه های ایجاد شده توسط شما و سایر طلاب به نمایش در خواهد آمد</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endParaRPr>
          </a:p>
        </p:txBody>
      </p:sp>
      <p:pic>
        <p:nvPicPr>
          <p:cNvPr id="6" name="Picture 5" descr="http://kowsarnet.whc.ir/help/user_manual_files/groups1.jpg"/>
          <p:cNvPicPr/>
          <p:nvPr/>
        </p:nvPicPr>
        <p:blipFill>
          <a:blip r:embed="rId2"/>
          <a:srcRect/>
          <a:stretch>
            <a:fillRect/>
          </a:stretch>
        </p:blipFill>
        <p:spPr bwMode="auto">
          <a:xfrm>
            <a:off x="285720" y="2085974"/>
            <a:ext cx="8643998" cy="448629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535</Words>
  <Application>Microsoft Office PowerPoint</Application>
  <PresentationFormat>On-screen Show (4:3)</PresentationFormat>
  <Paragraphs>79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پایان</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dc:creator>
  <cp:lastModifiedBy>ali</cp:lastModifiedBy>
  <cp:revision>14</cp:revision>
  <dcterms:created xsi:type="dcterms:W3CDTF">2016-10-30T10:59:53Z</dcterms:created>
  <dcterms:modified xsi:type="dcterms:W3CDTF">2016-10-30T19:51:17Z</dcterms:modified>
</cp:coreProperties>
</file>